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8" r:id="rId2"/>
  </p:sldMasterIdLst>
  <p:notesMasterIdLst>
    <p:notesMasterId r:id="rId24"/>
  </p:notesMasterIdLst>
  <p:sldIdLst>
    <p:sldId id="256" r:id="rId3"/>
    <p:sldId id="282" r:id="rId4"/>
    <p:sldId id="275" r:id="rId5"/>
    <p:sldId id="257" r:id="rId6"/>
    <p:sldId id="258" r:id="rId7"/>
    <p:sldId id="259" r:id="rId8"/>
    <p:sldId id="260" r:id="rId9"/>
    <p:sldId id="261" r:id="rId10"/>
    <p:sldId id="270" r:id="rId11"/>
    <p:sldId id="284" r:id="rId12"/>
    <p:sldId id="285" r:id="rId13"/>
    <p:sldId id="291" r:id="rId14"/>
    <p:sldId id="297" r:id="rId15"/>
    <p:sldId id="262" r:id="rId16"/>
    <p:sldId id="298" r:id="rId17"/>
    <p:sldId id="277" r:id="rId18"/>
    <p:sldId id="279" r:id="rId19"/>
    <p:sldId id="278" r:id="rId20"/>
    <p:sldId id="264" r:id="rId21"/>
    <p:sldId id="276" r:id="rId22"/>
    <p:sldId id="2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6FAB0-6215-4A05-82AD-0F470BD689D0}" v="45" dt="2022-05-18T04:22:15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EDC4B-03E9-4765-8558-4D33C2E674D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35AB-BA54-4461-BA82-1A3B3F01E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08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6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32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9AF54-F970-440D-5739-84C2B52D2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75E315-BEB6-CF06-5072-5D6FD6D98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FBE07-016F-E848-A23C-A225E4566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9A47D-DFA7-8998-7853-E9F6E27F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322A1-214D-9823-996D-C744F5D9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00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7DD04-124F-3368-F475-C148E3B7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03D78-7D3A-46F7-18B2-3DF6D468E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FD0B0-3CF5-47A6-ABC1-7D26FB17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BA3EA-31C2-EE2D-B9FA-84EEF6A42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EA4F7-382B-FA25-568B-969B4F73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56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0A983-E191-8678-3C60-16147246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2485B-8DD7-E1E8-FBC0-DE775980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519F3-ECC9-2128-5DC8-F47A4C9B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EB2BA-4A78-EE30-FBCC-5F308983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8B01E-DD44-2CDC-BD0B-FB6C3957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763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7FE57-2276-1D32-9C19-02FDEBB5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393DB-18FF-F370-D8B8-0D9699369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7C40DD-2E17-2DDE-4893-F9948838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B1739-9873-CD3F-9FCD-00796792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2D5CB-3809-7D9D-158D-5B48851F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2EE11-F533-EF60-6385-FB69BC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38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60FB-7A55-9ECD-FEB9-2E759F17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0F935-95D2-837D-E770-13EB4D0B5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857EAB-737D-995A-CFE0-C8646AE8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8D2FAB-8445-BA5D-1211-E40610CBB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A82BE4-ADD7-48BF-093E-818ADB8D5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73B1CF-6938-8B93-52CD-78430921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EFADF8-BE66-156B-05B5-966C015B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EEEBF2-EC0F-2C78-FB24-0D944438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420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040AC-AF7F-0060-2A7E-3EB130E3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B8936E-F379-85B7-68DC-1DEAB718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710C86-AFD3-7985-BEFD-37A4A3F2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C4B85-DAA1-493F-1AC4-F0866E9A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67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9088FD-AACE-7439-FC9D-74A675DE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0AD024-5FA1-BD99-0ED5-5705DDC2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B018F-D81B-AA45-977D-93224545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2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1256044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1256044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561" y="27597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5" y="76468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95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D8D13-5BAE-5347-70FC-BE0DA85CB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47C23-1115-DE17-E5BD-4F0F5159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0BAD5-2898-679C-0E39-9121136D6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4A8BE3-D914-C4CF-E6B2-C467D079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16045-9196-4E4E-7599-A1A877C5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498F7D-09D1-20D8-738E-C93AD472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89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8603-B8AE-6F79-F002-B8A7E144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1328BF-94CB-5D52-6C23-A96FBB5B5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E9A21C-5BD2-F237-D4C4-5F10D265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784FC-5804-C821-0628-7D2821BE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2B1D3C-D171-BF7F-C4FA-6D5F445A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BEF8F1-ABBD-43E3-0308-BF79DCA1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4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9FB70-8F55-970E-A739-481AC0B5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40E541-5A36-5CAF-1A61-4C96DEBD1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08480-BAB7-75BE-8EC3-8CE979DE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7DA-76CE-9745-47E1-26709E69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C34A2-5262-0012-2B7E-0B8504FB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23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409145-FC07-17E5-E2B1-E31E03141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0AB16A-01E5-354F-7671-8B11413FF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D5192-F89F-9204-E39B-3A1303D1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B359B-38CA-BCC0-5E83-4AC10E76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8932C-BE07-CFD3-2302-5365E47E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10671-35B9-247B-1FB9-1A90ED79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6BC8F0-A6F1-BE69-69F8-A3E38B21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9FE04-4117-BDCF-DCC3-1D3554E7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5C3F89-E655-BDDF-69F3-971B7E06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8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5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1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9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7" r:id="rId3"/>
    <p:sldLayoutId id="2147483683" r:id="rId4"/>
    <p:sldLayoutId id="2147483684" r:id="rId5"/>
    <p:sldLayoutId id="2147483685" r:id="rId6"/>
    <p:sldLayoutId id="2147483679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45E918-C3CA-A74B-A08F-5F27A202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24679-1C89-8446-371D-400FAD61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BFAA6-8F61-5C7C-F379-DFD9FE787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C8187-3766-4E13-B014-633415F0258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57744-78F9-BD60-26DF-0F12DBF2A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FA5A3-9707-B379-23BF-59D599BE0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0051C-835C-4382-92BA-3FA742A2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3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딥러닝을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이용한 분리수거 어플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20161492 김경욱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62EF9A1-95EA-9683-C8F2-41DC4281BD54}"/>
              </a:ext>
            </a:extLst>
          </p:cNvPr>
          <p:cNvSpPr txBox="1">
            <a:spLocks/>
          </p:cNvSpPr>
          <p:nvPr/>
        </p:nvSpPr>
        <p:spPr>
          <a:xfrm>
            <a:off x="8999990" y="5610225"/>
            <a:ext cx="3043964" cy="60815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교수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김경이 교수님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0F3E-264F-ED16-2066-D1A0DDA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4" y="76468"/>
            <a:ext cx="10446063" cy="117957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4-1. CNN(Convolution Neural Network)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0206A-58ED-C656-D0E3-84F504F71962}"/>
              </a:ext>
            </a:extLst>
          </p:cNvPr>
          <p:cNvSpPr txBox="1"/>
          <p:nvPr/>
        </p:nvSpPr>
        <p:spPr>
          <a:xfrm>
            <a:off x="686223" y="1256044"/>
            <a:ext cx="579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시각자료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합성곱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연산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map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EA15F-102E-2D5D-21AF-8739BE04E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5629" y="1616766"/>
            <a:ext cx="1164934" cy="1396105"/>
          </a:xfrm>
          <a:prstGeom prst="rect">
            <a:avLst/>
          </a:prstGeom>
        </p:spPr>
      </p:pic>
      <p:pic>
        <p:nvPicPr>
          <p:cNvPr id="7" name="녹화본">
            <a:hlinkClick r:id="" action="ppaction://media"/>
            <a:extLst>
              <a:ext uri="{FF2B5EF4-FFF2-40B4-BE49-F238E27FC236}">
                <a16:creationId xmlns:a16="http://schemas.microsoft.com/office/drawing/2014/main" id="{EDF1613F-CE4D-7787-6156-D5D503B34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2081" y="1732351"/>
            <a:ext cx="7237314" cy="4672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2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0F3E-264F-ED16-2066-D1A0DDA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4" y="76468"/>
            <a:ext cx="10446063" cy="117957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4-2. VGG16  Network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5A2E6-E66B-5900-33CB-253CFAB9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4" y="1511835"/>
            <a:ext cx="4942185" cy="50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F9D5CA-CE94-5203-0151-B6B2D5C2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11835"/>
            <a:ext cx="2066633" cy="50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75C06-EC75-3648-BDDF-62A1CB11CE9C}"/>
              </a:ext>
            </a:extLst>
          </p:cNvPr>
          <p:cNvSpPr txBox="1"/>
          <p:nvPr/>
        </p:nvSpPr>
        <p:spPr>
          <a:xfrm>
            <a:off x="8574475" y="2631147"/>
            <a:ext cx="293130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 x 3</a:t>
            </a:r>
            <a:r>
              <a:rPr lang="ko-KR" altLang="en-US" sz="16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의 작은 필터를 사용</a:t>
            </a:r>
            <a:endParaRPr lang="en-US" altLang="ko-KR" sz="16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크기를 절반으로 줄이는 처리를 반복</a:t>
            </a:r>
            <a:endParaRPr lang="en-US" altLang="ko-KR" sz="16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완전연결 계층을 통과시켜 결과를 출력</a:t>
            </a:r>
            <a:endParaRPr lang="en-US" altLang="ko-KR" sz="16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5A3C-2FD4-5299-21C4-8F2CB36A5289}"/>
              </a:ext>
            </a:extLst>
          </p:cNvPr>
          <p:cNvSpPr/>
          <p:nvPr/>
        </p:nvSpPr>
        <p:spPr>
          <a:xfrm>
            <a:off x="3936273" y="1680754"/>
            <a:ext cx="828000" cy="39362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0F3E-264F-ED16-2066-D1A0DDA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4" y="76468"/>
            <a:ext cx="10446063" cy="117957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4-3.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ResNet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MobileNet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8AC6A3D-258E-76EF-E4DA-4AAD66C50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3" y="1829958"/>
            <a:ext cx="5069871" cy="4125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C8599C-5626-6E8B-0941-4621AB3EB2E1}"/>
              </a:ext>
            </a:extLst>
          </p:cNvPr>
          <p:cNvSpPr/>
          <p:nvPr/>
        </p:nvSpPr>
        <p:spPr>
          <a:xfrm rot="10800000">
            <a:off x="2990095" y="1984283"/>
            <a:ext cx="814398" cy="395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C40D1ED-58E4-F2BE-0BF6-B9152429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49" y="1763107"/>
            <a:ext cx="4817291" cy="412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A03A0C-BBD5-04CB-1EB4-8935D68D041C}"/>
              </a:ext>
            </a:extLst>
          </p:cNvPr>
          <p:cNvSpPr txBox="1"/>
          <p:nvPr/>
        </p:nvSpPr>
        <p:spPr>
          <a:xfrm>
            <a:off x="453721" y="6045054"/>
            <a:ext cx="5887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"/>
              </a:rPr>
              <a:t>- </a:t>
            </a:r>
            <a:r>
              <a:rPr lang="ko-KR" altLang="en-US" sz="1800" b="1" dirty="0" err="1">
                <a:latin typeface="배달의민족"/>
              </a:rPr>
              <a:t>잔차</a:t>
            </a:r>
            <a:r>
              <a:rPr lang="ko-KR" altLang="en-US" sz="1800" dirty="0">
                <a:latin typeface="배달의민족"/>
              </a:rPr>
              <a:t> 네트워크를 사용</a:t>
            </a:r>
            <a:r>
              <a:rPr lang="en-US" altLang="ko-KR" sz="1800" dirty="0">
                <a:latin typeface="배달의민족"/>
              </a:rPr>
              <a:t> </a:t>
            </a:r>
            <a:endParaRPr lang="en-US" altLang="ko-KR" dirty="0">
              <a:latin typeface="배달의민족"/>
            </a:endParaRPr>
          </a:p>
          <a:p>
            <a:r>
              <a:rPr lang="en-US" altLang="ko-KR" sz="1800" dirty="0">
                <a:latin typeface="배달의민족"/>
              </a:rPr>
              <a:t>- </a:t>
            </a:r>
            <a:r>
              <a:rPr lang="ko-KR" altLang="en-US" dirty="0">
                <a:latin typeface="배달의민족"/>
              </a:rPr>
              <a:t>레이어가 </a:t>
            </a:r>
            <a:r>
              <a:rPr lang="en-US" altLang="ko-KR" dirty="0">
                <a:latin typeface="배달의민족"/>
              </a:rPr>
              <a:t>50</a:t>
            </a:r>
            <a:r>
              <a:rPr lang="ko-KR" altLang="en-US" dirty="0">
                <a:latin typeface="배달의민족"/>
              </a:rPr>
              <a:t>개 이상인 버전에서 </a:t>
            </a:r>
            <a:r>
              <a:rPr lang="ko-KR" altLang="en-US" b="1" dirty="0" err="1">
                <a:latin typeface="배달의민족"/>
              </a:rPr>
              <a:t>스킵</a:t>
            </a:r>
            <a:r>
              <a:rPr lang="ko-KR" altLang="en-US" b="1" dirty="0">
                <a:latin typeface="배달의민족"/>
              </a:rPr>
              <a:t> 연결 구조 </a:t>
            </a:r>
            <a:r>
              <a:rPr lang="ko-KR" altLang="en-US" dirty="0">
                <a:latin typeface="배달의민족"/>
              </a:rPr>
              <a:t>사용</a:t>
            </a:r>
            <a:r>
              <a:rPr lang="en-US" altLang="ko-KR" sz="1800" dirty="0">
                <a:latin typeface="배달의민족"/>
              </a:rPr>
              <a:t>  </a:t>
            </a:r>
            <a:r>
              <a:rPr lang="ko-KR" altLang="en-US" sz="1800" dirty="0">
                <a:latin typeface="배달의민족"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58603-3D14-7643-D67F-C0D8B4D07F17}"/>
              </a:ext>
            </a:extLst>
          </p:cNvPr>
          <p:cNvSpPr txBox="1"/>
          <p:nvPr/>
        </p:nvSpPr>
        <p:spPr>
          <a:xfrm>
            <a:off x="6496443" y="6014599"/>
            <a:ext cx="4817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"/>
              </a:rPr>
              <a:t>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모바일 장치를 타겟으로 하는</a:t>
            </a:r>
            <a:endParaRPr lang="en-US" altLang="ko-KR" sz="1800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단순한 구조</a:t>
            </a:r>
            <a:r>
              <a:rPr lang="ko-KR" altLang="en-US" sz="1800" dirty="0">
                <a:latin typeface="+mn-ea"/>
              </a:rPr>
              <a:t>의 네트워크를 설계하는데 초점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8735-AFDB-4010-2C2D-E438222680F0}"/>
              </a:ext>
            </a:extLst>
          </p:cNvPr>
          <p:cNvSpPr txBox="1"/>
          <p:nvPr/>
        </p:nvSpPr>
        <p:spPr>
          <a:xfrm>
            <a:off x="1977281" y="1278743"/>
            <a:ext cx="21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ResNet50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FDF0C-3347-6F8F-1436-5216ACBD125A}"/>
              </a:ext>
            </a:extLst>
          </p:cNvPr>
          <p:cNvSpPr txBox="1"/>
          <p:nvPr/>
        </p:nvSpPr>
        <p:spPr>
          <a:xfrm>
            <a:off x="8101601" y="1240231"/>
            <a:ext cx="181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MobileNet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0F3E-264F-ED16-2066-D1A0DDA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4" y="76468"/>
            <a:ext cx="10446063" cy="117957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학습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(VGG16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사용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42DE7-C06A-E75B-382E-2FA2211A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24" y="1788160"/>
            <a:ext cx="5012048" cy="364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B73EE5-E82E-7560-DDDF-3C5B4248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39" y="1788159"/>
            <a:ext cx="4691635" cy="364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C6C10-81F5-60CD-D33C-D8C82E13A5CC}"/>
              </a:ext>
            </a:extLst>
          </p:cNvPr>
          <p:cNvSpPr txBox="1"/>
          <p:nvPr/>
        </p:nvSpPr>
        <p:spPr>
          <a:xfrm>
            <a:off x="587748" y="5729774"/>
            <a:ext cx="511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Best Validation Accuracy: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98.54%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1FC49-86FE-5F28-1463-7B13C513C016}"/>
              </a:ext>
            </a:extLst>
          </p:cNvPr>
          <p:cNvSpPr txBox="1"/>
          <p:nvPr/>
        </p:nvSpPr>
        <p:spPr>
          <a:xfrm>
            <a:off x="6511028" y="5729774"/>
            <a:ext cx="550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Validation loss : 0.1308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2B5D50-502C-375D-2187-4EFCBA27B374}"/>
              </a:ext>
            </a:extLst>
          </p:cNvPr>
          <p:cNvSpPr/>
          <p:nvPr/>
        </p:nvSpPr>
        <p:spPr>
          <a:xfrm>
            <a:off x="587749" y="5729774"/>
            <a:ext cx="5110524" cy="491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0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4B39-A245-6AA8-6EEF-EBF55CD7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학습</a:t>
            </a:r>
          </a:p>
        </p:txBody>
      </p:sp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7A97BD12-A69B-205E-0676-F818AC65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0" y="1913642"/>
            <a:ext cx="3622321" cy="3554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C48CC6-736F-091D-60AA-1726212B1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38" y="1913641"/>
            <a:ext cx="3722076" cy="3554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1A47B4-454F-D94B-0D65-F6984637A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71" y="1913641"/>
            <a:ext cx="3722076" cy="3554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816F2E-2BA5-A934-DF00-2A44892C41EB}"/>
              </a:ext>
            </a:extLst>
          </p:cNvPr>
          <p:cNvSpPr txBox="1"/>
          <p:nvPr/>
        </p:nvSpPr>
        <p:spPr>
          <a:xfrm>
            <a:off x="686225" y="5448928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Best Accuracy: 98.05%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2C82E-B225-7326-FD8A-679001FE0F30}"/>
              </a:ext>
            </a:extLst>
          </p:cNvPr>
          <p:cNvSpPr txBox="1"/>
          <p:nvPr/>
        </p:nvSpPr>
        <p:spPr>
          <a:xfrm>
            <a:off x="4651571" y="5448929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Best Accuracy: 98.20%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980B-7DA9-FAD2-C470-F85D364F931B}"/>
              </a:ext>
            </a:extLst>
          </p:cNvPr>
          <p:cNvSpPr txBox="1"/>
          <p:nvPr/>
        </p:nvSpPr>
        <p:spPr>
          <a:xfrm>
            <a:off x="8570781" y="5448930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Best Accuracy: 98.14%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E295-BA3E-DAEF-4A76-AC0D2EAB705B}"/>
              </a:ext>
            </a:extLst>
          </p:cNvPr>
          <p:cNvSpPr txBox="1"/>
          <p:nvPr/>
        </p:nvSpPr>
        <p:spPr>
          <a:xfrm>
            <a:off x="697826" y="1470717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&lt;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ResNet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FD888-F24A-0CDA-1DD4-EBF55E9E8751}"/>
              </a:ext>
            </a:extLst>
          </p:cNvPr>
          <p:cNvSpPr txBox="1"/>
          <p:nvPr/>
        </p:nvSpPr>
        <p:spPr>
          <a:xfrm>
            <a:off x="4640059" y="1470717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&lt;Vgg16&gt;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22057-0A97-D0FC-C823-83ACEAE19B30}"/>
              </a:ext>
            </a:extLst>
          </p:cNvPr>
          <p:cNvSpPr txBox="1"/>
          <p:nvPr/>
        </p:nvSpPr>
        <p:spPr>
          <a:xfrm>
            <a:off x="8408949" y="1566511"/>
            <a:ext cx="35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&lt;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MobileNet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B8E651-2A0D-058E-5193-6B6FBBB2C383}"/>
              </a:ext>
            </a:extLst>
          </p:cNvPr>
          <p:cNvSpPr/>
          <p:nvPr/>
        </p:nvSpPr>
        <p:spPr>
          <a:xfrm rot="10800000">
            <a:off x="4551422" y="5387283"/>
            <a:ext cx="3702895" cy="684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73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4B39-A245-6AA8-6EEF-EBF55CD7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7F41F-8190-5E53-38C3-2F035183F55C}"/>
              </a:ext>
            </a:extLst>
          </p:cNvPr>
          <p:cNvSpPr txBox="1"/>
          <p:nvPr/>
        </p:nvSpPr>
        <p:spPr>
          <a:xfrm>
            <a:off x="469949" y="1337530"/>
            <a:ext cx="402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Test accuracy -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539365-D3AA-2CEE-E86D-7AE54B27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95" y="3508609"/>
            <a:ext cx="5235615" cy="1044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57A58-85C6-D7BF-BBBA-00E193D1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94" y="1983861"/>
            <a:ext cx="5235616" cy="111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E0140D-8930-F20E-6780-6DB7E056C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65" y="4961116"/>
            <a:ext cx="5345923" cy="1044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2BA5C2-9251-AD93-65DA-0B1CABF4C443}"/>
              </a:ext>
            </a:extLst>
          </p:cNvPr>
          <p:cNvSpPr txBox="1"/>
          <p:nvPr/>
        </p:nvSpPr>
        <p:spPr>
          <a:xfrm>
            <a:off x="767505" y="2609242"/>
            <a:ext cx="435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1. 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MobileNet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(96.63%)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50A0E-7951-AEB5-9A4C-9155B23BA0CE}"/>
              </a:ext>
            </a:extLst>
          </p:cNvPr>
          <p:cNvSpPr txBox="1"/>
          <p:nvPr/>
        </p:nvSpPr>
        <p:spPr>
          <a:xfrm>
            <a:off x="686225" y="4030637"/>
            <a:ext cx="435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ResNet50  - (95.92%)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05B8AF-AAFC-085A-D57E-BFB1131EE754}"/>
              </a:ext>
            </a:extLst>
          </p:cNvPr>
          <p:cNvSpPr txBox="1"/>
          <p:nvPr/>
        </p:nvSpPr>
        <p:spPr>
          <a:xfrm>
            <a:off x="686225" y="5478694"/>
            <a:ext cx="435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3. VGG16  - (98.08%)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68DE5D-85A8-0A78-ED7E-3FB52FC66E2F}"/>
              </a:ext>
            </a:extLst>
          </p:cNvPr>
          <p:cNvSpPr/>
          <p:nvPr/>
        </p:nvSpPr>
        <p:spPr>
          <a:xfrm>
            <a:off x="791741" y="5371525"/>
            <a:ext cx="3702895" cy="684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2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9BE9-D663-031A-ED05-502B4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탑재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4A0C4EB2-C3FC-5FB0-A1CA-6E2D61F82E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38634" y="1928947"/>
            <a:ext cx="4412929" cy="90133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0804C5-5342-9D23-9A35-410DC749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39" y="1928947"/>
            <a:ext cx="3382010" cy="446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010500-51A7-1EA0-C75E-814A5878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34" y="3178328"/>
            <a:ext cx="4412929" cy="98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70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9BE9-D663-031A-ED05-502B4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탑재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FFAD630-2DC6-16B4-234A-36B9E355E0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9" y="2276016"/>
            <a:ext cx="3027456" cy="403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1F5526-9C24-73A8-31B2-E04674063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2276017"/>
            <a:ext cx="3086100" cy="403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A8C766-9B77-BEBF-174B-251059245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25" y="2276016"/>
            <a:ext cx="3086100" cy="4138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67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9BE9-D663-031A-ED05-502B4F4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탑재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FFAD630-2DC6-16B4-234A-36B9E355E0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9" y="2276016"/>
            <a:ext cx="3027456" cy="403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0DEFF8-B519-D1B1-029D-F15CF7AE2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2276016"/>
            <a:ext cx="3086100" cy="403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DFB76-B218-5863-49D6-14ACEB259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89" y="2276016"/>
            <a:ext cx="3086100" cy="403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761747-65AD-782C-94C5-AECE658F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800" dirty="0"/>
              <a:t>결과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어플 실행 영상">
            <a:hlinkClick r:id="" action="ppaction://media"/>
            <a:extLst>
              <a:ext uri="{FF2B5EF4-FFF2-40B4-BE49-F238E27FC236}">
                <a16:creationId xmlns:a16="http://schemas.microsoft.com/office/drawing/2014/main" id="{D1E25BEE-7B98-A24A-2826-8D488290C8C7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0705" y="867513"/>
            <a:ext cx="3629637" cy="5122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4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90" objId="4"/>
        <p14:stopEvt time="2122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D1D5-80FE-C0D8-0519-096B4B3D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동기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6" descr="플라스틱 오염 문제'는 50년 전부터 예고됐다 &lt; 환경 트렌드 &lt; 그린 리포트 &lt; 기사본문 - 그린포스트코리아">
            <a:extLst>
              <a:ext uri="{FF2B5EF4-FFF2-40B4-BE49-F238E27FC236}">
                <a16:creationId xmlns:a16="http://schemas.microsoft.com/office/drawing/2014/main" id="{1E08BE6B-9579-4EFB-21D9-738D43FA5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8" r="13782" b="-3"/>
          <a:stretch/>
        </p:blipFill>
        <p:spPr bwMode="auto">
          <a:xfrm>
            <a:off x="612568" y="1769976"/>
            <a:ext cx="3410422" cy="347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FD0C54-8EB4-9540-E35A-FF338F770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25" y="1769976"/>
            <a:ext cx="3435756" cy="3522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ECCD53-1FA2-19FE-1660-003ECD0419D6}"/>
              </a:ext>
            </a:extLst>
          </p:cNvPr>
          <p:cNvSpPr txBox="1"/>
          <p:nvPr/>
        </p:nvSpPr>
        <p:spPr>
          <a:xfrm>
            <a:off x="426720" y="5335516"/>
            <a:ext cx="37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심각한 쓰레기 환경 문제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4E3366-D56A-4061-6D55-F0836D523587}"/>
              </a:ext>
            </a:extLst>
          </p:cNvPr>
          <p:cNvSpPr txBox="1"/>
          <p:nvPr/>
        </p:nvSpPr>
        <p:spPr>
          <a:xfrm>
            <a:off x="4220599" y="5391579"/>
            <a:ext cx="440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분리수거 인지율 낮음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F0A6D9-A11D-11F8-9C2D-5094E7A79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0" t="13369" r="8511" b="14856"/>
          <a:stretch/>
        </p:blipFill>
        <p:spPr>
          <a:xfrm>
            <a:off x="8551817" y="1861416"/>
            <a:ext cx="3162663" cy="3387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4E69D7-CC15-F178-F0A9-5BAC836EFF2F}"/>
              </a:ext>
            </a:extLst>
          </p:cNvPr>
          <p:cNvSpPr txBox="1"/>
          <p:nvPr/>
        </p:nvSpPr>
        <p:spPr>
          <a:xfrm>
            <a:off x="7983164" y="5417172"/>
            <a:ext cx="440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딥러닝으로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쓰레기 학습</a:t>
            </a:r>
          </a:p>
        </p:txBody>
      </p:sp>
    </p:spTree>
    <p:extLst>
      <p:ext uri="{BB962C8B-B14F-4D97-AF65-F5344CB8AC3E}">
        <p14:creationId xmlns:p14="http://schemas.microsoft.com/office/powerpoint/2010/main" val="171417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761747-65AD-782C-94C5-AECE658F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761747-65AD-782C-94C5-AECE658F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9600" b="1" dirty="0"/>
              <a:t>Q &amp; 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7">
            <a:extLst>
              <a:ext uri="{FF2B5EF4-FFF2-40B4-BE49-F238E27FC236}">
                <a16:creationId xmlns:a16="http://schemas.microsoft.com/office/drawing/2014/main" id="{139AB947-785D-482B-A71B-C1C825A2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9">
            <a:extLst>
              <a:ext uri="{FF2B5EF4-FFF2-40B4-BE49-F238E27FC236}">
                <a16:creationId xmlns:a16="http://schemas.microsoft.com/office/drawing/2014/main" id="{468A839C-B241-4F23-9A1D-CBCAFE6F5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1">
            <a:extLst>
              <a:ext uri="{FF2B5EF4-FFF2-40B4-BE49-F238E27FC236}">
                <a16:creationId xmlns:a16="http://schemas.microsoft.com/office/drawing/2014/main" id="{AF68CAD5-0452-48EC-94D8-91ED8F5E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476C7-3873-2BD0-5A19-34BD7D72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170432"/>
          </a:xfrm>
        </p:spPr>
        <p:txBody>
          <a:bodyPr anchor="b">
            <a:normAutofit/>
          </a:bodyPr>
          <a:lstStyle/>
          <a:p>
            <a:r>
              <a:rPr lang="ko-KR" altLang="en-US" sz="3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9F292F-513F-4E95-9E51-6B736F17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A52E0E-6908-496E-BB67-DDBF1EEC3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CB3E21C-6519-739A-3C2A-D5590238AC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912" y="2381658"/>
            <a:ext cx="5813842" cy="366674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numpy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pandas,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Androidstudio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개발언어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Java, Python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FE3577-C38D-65E7-D816-3F68FF229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29" y="585216"/>
            <a:ext cx="1899014" cy="23408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BAD839-FED7-2F12-E261-98EC74855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29" y="1131000"/>
            <a:ext cx="2505456" cy="138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24BA41-94CF-F783-5470-CA44E9D10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3" y="3484154"/>
            <a:ext cx="5225492" cy="23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6DAA-840A-692C-E4F1-572BAA11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 Semilight"/>
              </a:rPr>
              <a:t>Work-Flow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 Semiligh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977D142-63B0-C7CF-D6F2-13F69E90E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1" y="1982576"/>
            <a:ext cx="10718058" cy="39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2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D1D5-80FE-C0D8-0519-096B4B3D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787C06D-0635-62B3-FF8A-A2FC31E38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18837"/>
              </p:ext>
            </p:extLst>
          </p:nvPr>
        </p:nvGraphicFramePr>
        <p:xfrm>
          <a:off x="680376" y="2310341"/>
          <a:ext cx="10831248" cy="354550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05208">
                  <a:extLst>
                    <a:ext uri="{9D8B030D-6E8A-4147-A177-3AD203B41FA5}">
                      <a16:colId xmlns:a16="http://schemas.microsoft.com/office/drawing/2014/main" val="1879084672"/>
                    </a:ext>
                  </a:extLst>
                </a:gridCol>
                <a:gridCol w="1805208">
                  <a:extLst>
                    <a:ext uri="{9D8B030D-6E8A-4147-A177-3AD203B41FA5}">
                      <a16:colId xmlns:a16="http://schemas.microsoft.com/office/drawing/2014/main" val="2110189901"/>
                    </a:ext>
                  </a:extLst>
                </a:gridCol>
                <a:gridCol w="1805208">
                  <a:extLst>
                    <a:ext uri="{9D8B030D-6E8A-4147-A177-3AD203B41FA5}">
                      <a16:colId xmlns:a16="http://schemas.microsoft.com/office/drawing/2014/main" val="3341777617"/>
                    </a:ext>
                  </a:extLst>
                </a:gridCol>
                <a:gridCol w="1805208">
                  <a:extLst>
                    <a:ext uri="{9D8B030D-6E8A-4147-A177-3AD203B41FA5}">
                      <a16:colId xmlns:a16="http://schemas.microsoft.com/office/drawing/2014/main" val="877035820"/>
                    </a:ext>
                  </a:extLst>
                </a:gridCol>
                <a:gridCol w="1805208">
                  <a:extLst>
                    <a:ext uri="{9D8B030D-6E8A-4147-A177-3AD203B41FA5}">
                      <a16:colId xmlns:a16="http://schemas.microsoft.com/office/drawing/2014/main" val="2658667878"/>
                    </a:ext>
                  </a:extLst>
                </a:gridCol>
                <a:gridCol w="1805208">
                  <a:extLst>
                    <a:ext uri="{9D8B030D-6E8A-4147-A177-3AD203B41FA5}">
                      <a16:colId xmlns:a16="http://schemas.microsoft.com/office/drawing/2014/main" val="1273099832"/>
                    </a:ext>
                  </a:extLst>
                </a:gridCol>
              </a:tblGrid>
              <a:tr h="5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유리병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플라스틱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일반쓰레기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6249389"/>
                  </a:ext>
                </a:extLst>
              </a:tr>
              <a:tr h="2978227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222</a:t>
                      </a: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2000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686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5ACAB2D-7A00-7AF6-931E-8906FB142D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637" y="3196658"/>
            <a:ext cx="2412425" cy="1794955"/>
          </a:xfrm>
          <a:prstGeom prst="rect">
            <a:avLst/>
          </a:prstGeom>
        </p:spPr>
      </p:pic>
      <p:pic>
        <p:nvPicPr>
          <p:cNvPr id="8" name="그림 7" descr="텍스트, 바닥, 실내, 음료이(가) 표시된 사진&#10;&#10;자동 생성된 설명">
            <a:extLst>
              <a:ext uri="{FF2B5EF4-FFF2-40B4-BE49-F238E27FC236}">
                <a16:creationId xmlns:a16="http://schemas.microsoft.com/office/drawing/2014/main" id="{F80C3999-F0EC-C97D-C623-02C6E3DDC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3258" y="3188990"/>
            <a:ext cx="2412424" cy="181029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DAC9A59-73A5-28CB-0508-F714795E5A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70" y="2887923"/>
            <a:ext cx="1782584" cy="2412425"/>
          </a:xfrm>
          <a:prstGeom prst="rect">
            <a:avLst/>
          </a:prstGeom>
        </p:spPr>
      </p:pic>
      <p:pic>
        <p:nvPicPr>
          <p:cNvPr id="14" name="그림 13" descr="바닥, 실내이(가) 표시된 사진&#10;&#10;자동 생성된 설명">
            <a:extLst>
              <a:ext uri="{FF2B5EF4-FFF2-40B4-BE49-F238E27FC236}">
                <a16:creationId xmlns:a16="http://schemas.microsoft.com/office/drawing/2014/main" id="{04F64421-3766-F242-06A4-1788491420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4133" y="3187101"/>
            <a:ext cx="2423467" cy="180303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A0D92A5-ADC9-99CC-48E6-438AA9BC3E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0723" y="3205603"/>
            <a:ext cx="2412420" cy="1777071"/>
          </a:xfrm>
          <a:prstGeom prst="rect">
            <a:avLst/>
          </a:prstGeom>
        </p:spPr>
      </p:pic>
      <p:pic>
        <p:nvPicPr>
          <p:cNvPr id="18" name="그림 17" descr="바닥, 실내이(가) 표시된 사진&#10;&#10;자동 생성된 설명">
            <a:extLst>
              <a:ext uri="{FF2B5EF4-FFF2-40B4-BE49-F238E27FC236}">
                <a16:creationId xmlns:a16="http://schemas.microsoft.com/office/drawing/2014/main" id="{09FB93F6-F225-4627-11D7-8A774A20CF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810" y="3180539"/>
            <a:ext cx="2423467" cy="1816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01249-C86A-9941-C374-53EDFA92AC53}"/>
              </a:ext>
            </a:extLst>
          </p:cNvPr>
          <p:cNvSpPr txBox="1"/>
          <p:nvPr/>
        </p:nvSpPr>
        <p:spPr>
          <a:xfrm>
            <a:off x="7678244" y="1754840"/>
            <a:ext cx="440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*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12000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5825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45CA5-D363-ACE3-06EE-F6BA1A1B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1623A6-9337-7376-C8CE-E1FA8585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26" y="2339382"/>
            <a:ext cx="4698576" cy="318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AFA2825-C913-A17B-B0B9-F51EB5314007}"/>
              </a:ext>
            </a:extLst>
          </p:cNvPr>
          <p:cNvSpPr/>
          <p:nvPr/>
        </p:nvSpPr>
        <p:spPr>
          <a:xfrm>
            <a:off x="5776803" y="3303303"/>
            <a:ext cx="699431" cy="96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B025AE-F405-A59F-A5F3-F72E94F4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35" y="2339382"/>
            <a:ext cx="5023377" cy="318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8A16DD-2D3B-758C-4D68-BAB6016A5A30}"/>
              </a:ext>
            </a:extLst>
          </p:cNvPr>
          <p:cNvSpPr txBox="1"/>
          <p:nvPr/>
        </p:nvSpPr>
        <p:spPr>
          <a:xfrm>
            <a:off x="1024592" y="5641431"/>
            <a:ext cx="440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 데이터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69CEA-CC42-9598-92A9-E59FBEB52C9E}"/>
              </a:ext>
            </a:extLst>
          </p:cNvPr>
          <p:cNvSpPr txBox="1"/>
          <p:nvPr/>
        </p:nvSpPr>
        <p:spPr>
          <a:xfrm>
            <a:off x="7103451" y="5641431"/>
            <a:ext cx="440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된 데이터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A9B5B-F9D8-ECFF-853D-C04D45B2A511}"/>
              </a:ext>
            </a:extLst>
          </p:cNvPr>
          <p:cNvSpPr txBox="1"/>
          <p:nvPr/>
        </p:nvSpPr>
        <p:spPr>
          <a:xfrm>
            <a:off x="465828" y="1615311"/>
            <a:ext cx="563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224 x 224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크기로 사진 크기 통일</a:t>
            </a:r>
          </a:p>
        </p:txBody>
      </p:sp>
    </p:spTree>
    <p:extLst>
      <p:ext uri="{BB962C8B-B14F-4D97-AF65-F5344CB8AC3E}">
        <p14:creationId xmlns:p14="http://schemas.microsoft.com/office/powerpoint/2010/main" val="99390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009FD-A9DE-5AE3-B739-2B48DE0E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데이터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데이터 분리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FCC1C-884E-617B-95A9-15CDC2F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45" y="1513727"/>
            <a:ext cx="2420351" cy="234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3CB82B-E5A3-A8A9-CE93-8D723D0D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98" y="1513727"/>
            <a:ext cx="2420351" cy="234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467D5B-958B-2BD2-F062-95F851A0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56" y="1513727"/>
            <a:ext cx="2420351" cy="234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BB9528-AD88-405E-595E-744E8616C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8" y="4241363"/>
            <a:ext cx="2435375" cy="234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F10AFB-B8AC-DF57-3599-409011E65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646" y="4241363"/>
            <a:ext cx="2420351" cy="234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E92691-E689-0B09-0258-78880737E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232" y="4241363"/>
            <a:ext cx="2435375" cy="2356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A77A0A9-04E3-877B-6BAE-07E6B5B8F5DF}"/>
              </a:ext>
            </a:extLst>
          </p:cNvPr>
          <p:cNvSpPr txBox="1">
            <a:spLocks/>
          </p:cNvSpPr>
          <p:nvPr/>
        </p:nvSpPr>
        <p:spPr>
          <a:xfrm>
            <a:off x="9147604" y="1950360"/>
            <a:ext cx="3044396" cy="147081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*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12000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 데이터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데이터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8640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 데이터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960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데이터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2400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53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FE0FF-7CC6-95E7-B95D-EC8B55B8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모델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1F772-7A91-BEC4-53E6-717E46FB19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6225" y="1151447"/>
            <a:ext cx="9922546" cy="51650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CNN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발전 과정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Picture 4" descr="딥러닝] ResNet - Residual Block 쉽게이해하기! (Pytorch 구현)">
            <a:extLst>
              <a:ext uri="{FF2B5EF4-FFF2-40B4-BE49-F238E27FC236}">
                <a16:creationId xmlns:a16="http://schemas.microsoft.com/office/drawing/2014/main" id="{F2910BF2-84A6-B0A5-F9C8-DF8EF769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1" y="1807503"/>
            <a:ext cx="7618284" cy="3693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E50E3-C569-C2E4-2D55-319E80BC26FE}"/>
              </a:ext>
            </a:extLst>
          </p:cNvPr>
          <p:cNvSpPr txBox="1"/>
          <p:nvPr/>
        </p:nvSpPr>
        <p:spPr>
          <a:xfrm>
            <a:off x="1140164" y="5644570"/>
            <a:ext cx="1016812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구조를 바탕으로 정확도는 높이고 오차율은 줄이는 다양한 구조의 신경망이 등장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구조 단순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연산이 복잡하지 않은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VGG Net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 추출을 여러 번 반복하여 학습하는 것이 장점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5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69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0F3E-264F-ED16-2066-D1A0DDA4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4" y="76468"/>
            <a:ext cx="10446063" cy="117957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4-1. CNN(Convolution Neural Network)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90D3D5-9A5F-ECCE-4A7A-C4B3CF6B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5" y="1354031"/>
            <a:ext cx="9207373" cy="270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3732A1E-184E-C0A8-4F52-9D9D6414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5" y="4200943"/>
            <a:ext cx="9382809" cy="260605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DFD33D-3DA1-31C0-A53C-C4F30B55BB0F}"/>
              </a:ext>
            </a:extLst>
          </p:cNvPr>
          <p:cNvSpPr txBox="1"/>
          <p:nvPr/>
        </p:nvSpPr>
        <p:spPr>
          <a:xfrm>
            <a:off x="3293435" y="5931138"/>
            <a:ext cx="6297132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CNN(</a:t>
            </a:r>
            <a:r>
              <a:rPr lang="ko-KR" altLang="en-US" sz="1400" dirty="0" err="1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합성곱</a:t>
            </a:r>
            <a:r>
              <a:rPr lang="ko-KR" altLang="en-US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신경망</a:t>
            </a:r>
            <a:r>
              <a:rPr lang="en-US" altLang="ko-KR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r>
              <a:rPr lang="ko-KR" altLang="en-US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은 데이터로부터 특징을 직접 학습하는 신경망 아키텍처</a:t>
            </a:r>
            <a:endParaRPr lang="en-US" altLang="ko-KR" sz="14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주로 영상이나 이미지에서 얼굴</a:t>
            </a:r>
            <a:r>
              <a:rPr lang="en-US" altLang="ko-KR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4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장면 인식을 위한 패턴을 찾을 때 사용</a:t>
            </a:r>
          </a:p>
        </p:txBody>
      </p:sp>
    </p:spTree>
    <p:extLst>
      <p:ext uri="{BB962C8B-B14F-4D97-AF65-F5344CB8AC3E}">
        <p14:creationId xmlns:p14="http://schemas.microsoft.com/office/powerpoint/2010/main" val="370307969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Avenir">
      <a:majorFont>
        <a:latin typeface="Malgun Gothic Semilight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389</Words>
  <Application>Microsoft Office PowerPoint</Application>
  <PresentationFormat>와이드스크린</PresentationFormat>
  <Paragraphs>125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Malgun Gothic Semilight</vt:lpstr>
      <vt:lpstr>Microsoft GothicNeo</vt:lpstr>
      <vt:lpstr>맑은 고딕</vt:lpstr>
      <vt:lpstr>배달의민족</vt:lpstr>
      <vt:lpstr>배달의민족 주아</vt:lpstr>
      <vt:lpstr>서울한강 장체 M</vt:lpstr>
      <vt:lpstr>Arial</vt:lpstr>
      <vt:lpstr>Calibri</vt:lpstr>
      <vt:lpstr>Wingdings</vt:lpstr>
      <vt:lpstr>AccentBoxVTI</vt:lpstr>
      <vt:lpstr>디자인 사용자 지정</vt:lpstr>
      <vt:lpstr>딥러닝을 이용한 분리수거 어플</vt:lpstr>
      <vt:lpstr>1. 개발 동기</vt:lpstr>
      <vt:lpstr>개발 환경</vt:lpstr>
      <vt:lpstr>Work-Flow</vt:lpstr>
      <vt:lpstr>1. 데이터 수집</vt:lpstr>
      <vt:lpstr>2. 데이터 전처리</vt:lpstr>
      <vt:lpstr>3. 학습 데이터 / 테스트 데이터 분리</vt:lpstr>
      <vt:lpstr>4. 학습 모델 선정</vt:lpstr>
      <vt:lpstr>4-1. CNN(Convolution Neural Network)이란?</vt:lpstr>
      <vt:lpstr>4-1. CNN(Convolution Neural Network)이란?</vt:lpstr>
      <vt:lpstr>4-2. VGG16  Network이란?</vt:lpstr>
      <vt:lpstr>4-3. ResNet, MobileNet이란?</vt:lpstr>
      <vt:lpstr>5. 모델 학습(VGG16 모델 사용)</vt:lpstr>
      <vt:lpstr>5. 모델 학습</vt:lpstr>
      <vt:lpstr>5. 모델 학습</vt:lpstr>
      <vt:lpstr>6. 서비스 탑재</vt:lpstr>
      <vt:lpstr>6. 서비스 탑재</vt:lpstr>
      <vt:lpstr>6. 서비스 탑재</vt:lpstr>
      <vt:lpstr>결과</vt:lpstr>
      <vt:lpstr>감사합니다.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kkw</dc:creator>
  <cp:lastModifiedBy>김경욱</cp:lastModifiedBy>
  <cp:revision>244</cp:revision>
  <dcterms:created xsi:type="dcterms:W3CDTF">2022-05-18T04:18:47Z</dcterms:created>
  <dcterms:modified xsi:type="dcterms:W3CDTF">2022-05-25T07:59:34Z</dcterms:modified>
</cp:coreProperties>
</file>